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4"/>
    <p:sldMasterId id="2147484410" r:id="rId5"/>
    <p:sldMasterId id="2147484427" r:id="rId6"/>
    <p:sldMasterId id="2147484444" r:id="rId7"/>
    <p:sldMasterId id="2147484461" r:id="rId8"/>
    <p:sldMasterId id="2147484478" r:id="rId9"/>
    <p:sldMasterId id="2147484495" r:id="rId10"/>
    <p:sldMasterId id="2147484512" r:id="rId11"/>
  </p:sldMasterIdLst>
  <p:notesMasterIdLst>
    <p:notesMasterId r:id="rId22"/>
  </p:notesMasterIdLst>
  <p:handoutMasterIdLst>
    <p:handoutMasterId r:id="rId23"/>
  </p:handoutMasterIdLst>
  <p:sldIdLst>
    <p:sldId id="263" r:id="rId12"/>
    <p:sldId id="266" r:id="rId13"/>
    <p:sldId id="267" r:id="rId14"/>
    <p:sldId id="268" r:id="rId15"/>
    <p:sldId id="269" r:id="rId16"/>
    <p:sldId id="270" r:id="rId17"/>
    <p:sldId id="271" r:id="rId18"/>
    <p:sldId id="272" r:id="rId19"/>
    <p:sldId id="273" r:id="rId20"/>
    <p:sldId id="259" r:id="rId21"/>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564"/>
    <a:srgbClr val="0077BC"/>
    <a:srgbClr val="D53878"/>
    <a:srgbClr val="008391"/>
    <a:srgbClr val="FBF2B4"/>
    <a:srgbClr val="F0CD50"/>
    <a:srgbClr val="4675B7"/>
    <a:srgbClr val="DBD1E6"/>
    <a:srgbClr val="D2D8DB"/>
    <a:srgbClr val="CBE2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DEC047-1D64-DEE9-DD26-38B1FB951350}" v="20" dt="2026-02-02T06:27:21.085"/>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61" autoAdjust="0"/>
    <p:restoredTop sz="94660"/>
  </p:normalViewPr>
  <p:slideViewPr>
    <p:cSldViewPr snapToGrid="0">
      <p:cViewPr varScale="1">
        <p:scale>
          <a:sx n="69" d="100"/>
          <a:sy n="69" d="100"/>
        </p:scale>
        <p:origin x="876"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Louise Davidsson" userId="S::marie-louise.davidsson@funktionsstod.goteborg.se::a9a56e27-e671-4afa-a5c2-b12b5f569e1b" providerId="AD" clId="Web-{5BDEC047-1D64-DEE9-DD26-38B1FB951350}"/>
    <pc:docChg chg="modSld">
      <pc:chgData name="Marie-Louise Davidsson" userId="S::marie-louise.davidsson@funktionsstod.goteborg.se::a9a56e27-e671-4afa-a5c2-b12b5f569e1b" providerId="AD" clId="Web-{5BDEC047-1D64-DEE9-DD26-38B1FB951350}" dt="2026-02-02T06:27:21.085" v="16" actId="20577"/>
      <pc:docMkLst>
        <pc:docMk/>
      </pc:docMkLst>
      <pc:sldChg chg="modSp">
        <pc:chgData name="Marie-Louise Davidsson" userId="S::marie-louise.davidsson@funktionsstod.goteborg.se::a9a56e27-e671-4afa-a5c2-b12b5f569e1b" providerId="AD" clId="Web-{5BDEC047-1D64-DEE9-DD26-38B1FB951350}" dt="2026-02-02T06:25:39.741" v="11"/>
        <pc:sldMkLst>
          <pc:docMk/>
          <pc:sldMk cId="1402183477" sldId="271"/>
        </pc:sldMkLst>
        <pc:graphicFrameChg chg="mod modGraphic">
          <ac:chgData name="Marie-Louise Davidsson" userId="S::marie-louise.davidsson@funktionsstod.goteborg.se::a9a56e27-e671-4afa-a5c2-b12b5f569e1b" providerId="AD" clId="Web-{5BDEC047-1D64-DEE9-DD26-38B1FB951350}" dt="2026-02-02T06:25:39.741" v="11"/>
          <ac:graphicFrameMkLst>
            <pc:docMk/>
            <pc:sldMk cId="1402183477" sldId="271"/>
            <ac:graphicFrameMk id="8" creationId="{14BDBAC9-A154-7FAD-EE6E-47233B660C53}"/>
          </ac:graphicFrameMkLst>
        </pc:graphicFrameChg>
      </pc:sldChg>
      <pc:sldChg chg="modSp">
        <pc:chgData name="Marie-Louise Davidsson" userId="S::marie-louise.davidsson@funktionsstod.goteborg.se::a9a56e27-e671-4afa-a5c2-b12b5f569e1b" providerId="AD" clId="Web-{5BDEC047-1D64-DEE9-DD26-38B1FB951350}" dt="2026-02-02T06:27:21.085" v="16" actId="20577"/>
        <pc:sldMkLst>
          <pc:docMk/>
          <pc:sldMk cId="2601657802" sldId="273"/>
        </pc:sldMkLst>
        <pc:spChg chg="mod">
          <ac:chgData name="Marie-Louise Davidsson" userId="S::marie-louise.davidsson@funktionsstod.goteborg.se::a9a56e27-e671-4afa-a5c2-b12b5f569e1b" providerId="AD" clId="Web-{5BDEC047-1D64-DEE9-DD26-38B1FB951350}" dt="2026-02-02T06:27:21.085" v="16" actId="20577"/>
          <ac:spMkLst>
            <pc:docMk/>
            <pc:sldMk cId="2601657802" sldId="273"/>
            <ac:spMk id="9" creationId="{3EE7F9A4-D97B-9935-A4B6-DD2345F71AD8}"/>
          </ac:spMkLst>
        </pc:spChg>
      </pc:sldChg>
    </pc:docChg>
  </pc:docChgLst>
  <pc:docChgLst>
    <pc:chgData name="Gunilla Hellén" userId="2898da02-5e08-4f12-8982-c591f2eabf6a" providerId="ADAL" clId="{D65EBABB-BA71-4EF6-AC11-B3ECEC91CB16}"/>
    <pc:docChg chg="undo custSel modSld">
      <pc:chgData name="Gunilla Hellén" userId="2898da02-5e08-4f12-8982-c591f2eabf6a" providerId="ADAL" clId="{D65EBABB-BA71-4EF6-AC11-B3ECEC91CB16}" dt="2026-01-30T16:21:27.721" v="745" actId="27636"/>
      <pc:docMkLst>
        <pc:docMk/>
      </pc:docMkLst>
      <pc:sldChg chg="addSp delSp modSp mod modClrScheme chgLayout">
        <pc:chgData name="Gunilla Hellén" userId="2898da02-5e08-4f12-8982-c591f2eabf6a" providerId="ADAL" clId="{D65EBABB-BA71-4EF6-AC11-B3ECEC91CB16}" dt="2026-01-30T16:14:30.589" v="672" actId="700"/>
        <pc:sldMkLst>
          <pc:docMk/>
          <pc:sldMk cId="2441568218" sldId="259"/>
        </pc:sldMkLst>
        <pc:spChg chg="add mod ord">
          <ac:chgData name="Gunilla Hellén" userId="2898da02-5e08-4f12-8982-c591f2eabf6a" providerId="ADAL" clId="{D65EBABB-BA71-4EF6-AC11-B3ECEC91CB16}" dt="2026-01-30T16:14:30.589" v="672" actId="700"/>
          <ac:spMkLst>
            <pc:docMk/>
            <pc:sldMk cId="2441568218" sldId="259"/>
            <ac:spMk id="2" creationId="{A850F8F5-C96D-E4B4-E3DA-60B2A5E6ABE0}"/>
          </ac:spMkLst>
        </pc:spChg>
      </pc:sldChg>
      <pc:sldChg chg="addSp delSp modSp mod modClrScheme chgLayout">
        <pc:chgData name="Gunilla Hellén" userId="2898da02-5e08-4f12-8982-c591f2eabf6a" providerId="ADAL" clId="{D65EBABB-BA71-4EF6-AC11-B3ECEC91CB16}" dt="2026-01-30T16:02:20.692" v="23" actId="478"/>
        <pc:sldMkLst>
          <pc:docMk/>
          <pc:sldMk cId="3578789006" sldId="263"/>
        </pc:sldMkLst>
        <pc:spChg chg="mod ord">
          <ac:chgData name="Gunilla Hellén" userId="2898da02-5e08-4f12-8982-c591f2eabf6a" providerId="ADAL" clId="{D65EBABB-BA71-4EF6-AC11-B3ECEC91CB16}" dt="2026-01-30T16:02:16.399" v="22" actId="700"/>
          <ac:spMkLst>
            <pc:docMk/>
            <pc:sldMk cId="3578789006" sldId="263"/>
            <ac:spMk id="5" creationId="{A55918C6-8375-47D0-931E-6174F3015754}"/>
          </ac:spMkLst>
        </pc:spChg>
        <pc:spChg chg="mod ord">
          <ac:chgData name="Gunilla Hellén" userId="2898da02-5e08-4f12-8982-c591f2eabf6a" providerId="ADAL" clId="{D65EBABB-BA71-4EF6-AC11-B3ECEC91CB16}" dt="2026-01-30T16:02:16.399" v="22" actId="700"/>
          <ac:spMkLst>
            <pc:docMk/>
            <pc:sldMk cId="3578789006" sldId="263"/>
            <ac:spMk id="7" creationId="{53C4C0EE-15A2-4611-88E0-8B2FB231668D}"/>
          </ac:spMkLst>
        </pc:spChg>
      </pc:sldChg>
      <pc:sldChg chg="modSp mod">
        <pc:chgData name="Gunilla Hellén" userId="2898da02-5e08-4f12-8982-c591f2eabf6a" providerId="ADAL" clId="{D65EBABB-BA71-4EF6-AC11-B3ECEC91CB16}" dt="2026-01-30T16:09:56.708" v="435" actId="20577"/>
        <pc:sldMkLst>
          <pc:docMk/>
          <pc:sldMk cId="884449188" sldId="266"/>
        </pc:sldMkLst>
        <pc:spChg chg="mod">
          <ac:chgData name="Gunilla Hellén" userId="2898da02-5e08-4f12-8982-c591f2eabf6a" providerId="ADAL" clId="{D65EBABB-BA71-4EF6-AC11-B3ECEC91CB16}" dt="2026-01-30T16:09:56.708" v="435" actId="20577"/>
          <ac:spMkLst>
            <pc:docMk/>
            <pc:sldMk cId="884449188" sldId="266"/>
            <ac:spMk id="3" creationId="{7F332101-5A49-4817-9541-2EAB40A89DF1}"/>
          </ac:spMkLst>
        </pc:spChg>
      </pc:sldChg>
      <pc:sldChg chg="modSp mod">
        <pc:chgData name="Gunilla Hellén" userId="2898da02-5e08-4f12-8982-c591f2eabf6a" providerId="ADAL" clId="{D65EBABB-BA71-4EF6-AC11-B3ECEC91CB16}" dt="2026-01-30T16:07:13.695" v="344" actId="20577"/>
        <pc:sldMkLst>
          <pc:docMk/>
          <pc:sldMk cId="2007358930" sldId="267"/>
        </pc:sldMkLst>
        <pc:spChg chg="mod">
          <ac:chgData name="Gunilla Hellén" userId="2898da02-5e08-4f12-8982-c591f2eabf6a" providerId="ADAL" clId="{D65EBABB-BA71-4EF6-AC11-B3ECEC91CB16}" dt="2026-01-30T16:07:13.695" v="344" actId="20577"/>
          <ac:spMkLst>
            <pc:docMk/>
            <pc:sldMk cId="2007358930" sldId="267"/>
            <ac:spMk id="3" creationId="{0955AB06-FBC3-5DD3-A490-CC385BC87119}"/>
          </ac:spMkLst>
        </pc:spChg>
      </pc:sldChg>
      <pc:sldChg chg="modSp mod">
        <pc:chgData name="Gunilla Hellén" userId="2898da02-5e08-4f12-8982-c591f2eabf6a" providerId="ADAL" clId="{D65EBABB-BA71-4EF6-AC11-B3ECEC91CB16}" dt="2026-01-30T16:08:20.226" v="379" actId="20577"/>
        <pc:sldMkLst>
          <pc:docMk/>
          <pc:sldMk cId="3185074870" sldId="268"/>
        </pc:sldMkLst>
        <pc:spChg chg="mod">
          <ac:chgData name="Gunilla Hellén" userId="2898da02-5e08-4f12-8982-c591f2eabf6a" providerId="ADAL" clId="{D65EBABB-BA71-4EF6-AC11-B3ECEC91CB16}" dt="2026-01-30T16:08:20.226" v="379" actId="20577"/>
          <ac:spMkLst>
            <pc:docMk/>
            <pc:sldMk cId="3185074870" sldId="268"/>
            <ac:spMk id="11" creationId="{90EDCE67-2189-45AD-3C48-E27F0E4441A7}"/>
          </ac:spMkLst>
        </pc:spChg>
      </pc:sldChg>
      <pc:sldChg chg="modSp mod">
        <pc:chgData name="Gunilla Hellén" userId="2898da02-5e08-4f12-8982-c591f2eabf6a" providerId="ADAL" clId="{D65EBABB-BA71-4EF6-AC11-B3ECEC91CB16}" dt="2026-01-30T16:08:50.031" v="390" actId="20577"/>
        <pc:sldMkLst>
          <pc:docMk/>
          <pc:sldMk cId="3941654378" sldId="269"/>
        </pc:sldMkLst>
        <pc:spChg chg="mod">
          <ac:chgData name="Gunilla Hellén" userId="2898da02-5e08-4f12-8982-c591f2eabf6a" providerId="ADAL" clId="{D65EBABB-BA71-4EF6-AC11-B3ECEC91CB16}" dt="2026-01-30T16:08:50.031" v="390" actId="20577"/>
          <ac:spMkLst>
            <pc:docMk/>
            <pc:sldMk cId="3941654378" sldId="269"/>
            <ac:spMk id="14" creationId="{6123CD29-17DA-2FB1-88A3-45C12061C78A}"/>
          </ac:spMkLst>
        </pc:spChg>
      </pc:sldChg>
      <pc:sldChg chg="modSp mod">
        <pc:chgData name="Gunilla Hellén" userId="2898da02-5e08-4f12-8982-c591f2eabf6a" providerId="ADAL" clId="{D65EBABB-BA71-4EF6-AC11-B3ECEC91CB16}" dt="2026-01-30T16:09:16.014" v="416" actId="20577"/>
        <pc:sldMkLst>
          <pc:docMk/>
          <pc:sldMk cId="1074421356" sldId="270"/>
        </pc:sldMkLst>
        <pc:spChg chg="mod">
          <ac:chgData name="Gunilla Hellén" userId="2898da02-5e08-4f12-8982-c591f2eabf6a" providerId="ADAL" clId="{D65EBABB-BA71-4EF6-AC11-B3ECEC91CB16}" dt="2026-01-30T16:09:16.014" v="416" actId="20577"/>
          <ac:spMkLst>
            <pc:docMk/>
            <pc:sldMk cId="1074421356" sldId="270"/>
            <ac:spMk id="5" creationId="{8B14EBF0-9973-1407-EEBC-3A1B58EB8BBF}"/>
          </ac:spMkLst>
        </pc:spChg>
      </pc:sldChg>
      <pc:sldChg chg="modSp mod">
        <pc:chgData name="Gunilla Hellén" userId="2898da02-5e08-4f12-8982-c591f2eabf6a" providerId="ADAL" clId="{D65EBABB-BA71-4EF6-AC11-B3ECEC91CB16}" dt="2026-01-30T16:10:59.601" v="476" actId="20577"/>
        <pc:sldMkLst>
          <pc:docMk/>
          <pc:sldMk cId="1402183477" sldId="271"/>
        </pc:sldMkLst>
        <pc:spChg chg="mod">
          <ac:chgData name="Gunilla Hellén" userId="2898da02-5e08-4f12-8982-c591f2eabf6a" providerId="ADAL" clId="{D65EBABB-BA71-4EF6-AC11-B3ECEC91CB16}" dt="2026-01-30T16:10:19.304" v="443" actId="20577"/>
          <ac:spMkLst>
            <pc:docMk/>
            <pc:sldMk cId="1402183477" sldId="271"/>
            <ac:spMk id="5" creationId="{0F959B08-77CF-136C-35C9-B1F0BF887658}"/>
          </ac:spMkLst>
        </pc:spChg>
        <pc:graphicFrameChg chg="modGraphic">
          <ac:chgData name="Gunilla Hellén" userId="2898da02-5e08-4f12-8982-c591f2eabf6a" providerId="ADAL" clId="{D65EBABB-BA71-4EF6-AC11-B3ECEC91CB16}" dt="2026-01-30T16:10:59.601" v="476" actId="20577"/>
          <ac:graphicFrameMkLst>
            <pc:docMk/>
            <pc:sldMk cId="1402183477" sldId="271"/>
            <ac:graphicFrameMk id="8" creationId="{14BDBAC9-A154-7FAD-EE6E-47233B660C53}"/>
          </ac:graphicFrameMkLst>
        </pc:graphicFrameChg>
      </pc:sldChg>
      <pc:sldChg chg="modSp mod">
        <pc:chgData name="Gunilla Hellén" userId="2898da02-5e08-4f12-8982-c591f2eabf6a" providerId="ADAL" clId="{D65EBABB-BA71-4EF6-AC11-B3ECEC91CB16}" dt="2026-01-30T16:11:42.166" v="501" actId="20577"/>
        <pc:sldMkLst>
          <pc:docMk/>
          <pc:sldMk cId="946672994" sldId="272"/>
        </pc:sldMkLst>
        <pc:spChg chg="mod">
          <ac:chgData name="Gunilla Hellén" userId="2898da02-5e08-4f12-8982-c591f2eabf6a" providerId="ADAL" clId="{D65EBABB-BA71-4EF6-AC11-B3ECEC91CB16}" dt="2026-01-30T16:11:42.166" v="501" actId="20577"/>
          <ac:spMkLst>
            <pc:docMk/>
            <pc:sldMk cId="946672994" sldId="272"/>
            <ac:spMk id="5" creationId="{4C8D89F8-0BF8-D1BA-9AE8-0A4EBA792802}"/>
          </ac:spMkLst>
        </pc:spChg>
      </pc:sldChg>
      <pc:sldChg chg="modSp mod">
        <pc:chgData name="Gunilla Hellén" userId="2898da02-5e08-4f12-8982-c591f2eabf6a" providerId="ADAL" clId="{D65EBABB-BA71-4EF6-AC11-B3ECEC91CB16}" dt="2026-01-30T16:21:27.721" v="745" actId="27636"/>
        <pc:sldMkLst>
          <pc:docMk/>
          <pc:sldMk cId="2601657802" sldId="273"/>
        </pc:sldMkLst>
        <pc:spChg chg="mod">
          <ac:chgData name="Gunilla Hellén" userId="2898da02-5e08-4f12-8982-c591f2eabf6a" providerId="ADAL" clId="{D65EBABB-BA71-4EF6-AC11-B3ECEC91CB16}" dt="2026-01-30T16:21:27.721" v="745" actId="27636"/>
          <ac:spMkLst>
            <pc:docMk/>
            <pc:sldMk cId="2601657802" sldId="273"/>
            <ac:spMk id="7" creationId="{55D7776E-9969-B12A-F151-CAF9E843B0A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50443" y="0"/>
            <a:ext cx="2945659" cy="495348"/>
          </a:xfrm>
          <a:prstGeom prst="rect">
            <a:avLst/>
          </a:prstGeom>
        </p:spPr>
        <p:txBody>
          <a:bodyPr vert="horz" lIns="91440" tIns="45720" rIns="91440" bIns="45720" rtlCol="0"/>
          <a:lstStyle>
            <a:lvl1pPr algn="r">
              <a:defRPr sz="1200"/>
            </a:lvl1pPr>
          </a:lstStyle>
          <a:p>
            <a:fld id="{191BB566-3845-4DC0-8CE2-DC15231A2062}" type="datetime1">
              <a:rPr lang="sv-SE" smtClean="0"/>
              <a:t>2026-02-01</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9377317"/>
            <a:ext cx="2945659" cy="49534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50443" y="9377317"/>
            <a:ext cx="2945659" cy="49534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F995FFDC-F934-4037-B505-500B08CD3B8C}" type="datetime1">
              <a:rPr lang="sv-SE" smtClean="0"/>
              <a:t>2026-02-01</a:t>
            </a:fld>
            <a:endParaRPr lang="sv-SE"/>
          </a:p>
        </p:txBody>
      </p:sp>
      <p:sp>
        <p:nvSpPr>
          <p:cNvPr id="4" name="Platshållare för bildobjekt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datum 3"/>
          <p:cNvSpPr>
            <a:spLocks noGrp="1"/>
          </p:cNvSpPr>
          <p:nvPr>
            <p:ph type="dt" idx="1"/>
          </p:nvPr>
        </p:nvSpPr>
        <p:spPr/>
        <p:txBody>
          <a:bodyPr/>
          <a:lstStyle/>
          <a:p>
            <a:fld id="{F995FFDC-F934-4037-B505-500B08CD3B8C}" type="datetime1">
              <a:rPr lang="sv-SE" smtClean="0"/>
              <a:t>2026-02-01</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a:t>
            </a:fld>
            <a:endParaRPr lang="sv-SE"/>
          </a:p>
        </p:txBody>
      </p:sp>
    </p:spTree>
    <p:extLst>
      <p:ext uri="{BB962C8B-B14F-4D97-AF65-F5344CB8AC3E}">
        <p14:creationId xmlns:p14="http://schemas.microsoft.com/office/powerpoint/2010/main" val="705337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t>Redovisa eventuella övergripande mål, hur de ska mätas och följas upp</a:t>
            </a:r>
          </a:p>
        </p:txBody>
      </p:sp>
      <p:sp>
        <p:nvSpPr>
          <p:cNvPr id="4" name="Platshållare för datum 3"/>
          <p:cNvSpPr>
            <a:spLocks noGrp="1"/>
          </p:cNvSpPr>
          <p:nvPr>
            <p:ph type="dt" idx="1"/>
          </p:nvPr>
        </p:nvSpPr>
        <p:spPr/>
        <p:txBody>
          <a:bodyPr/>
          <a:lstStyle/>
          <a:p>
            <a:fld id="{F995FFDC-F934-4037-B505-500B08CD3B8C}" type="datetime1">
              <a:rPr lang="sv-SE" smtClean="0"/>
              <a:t>2026-02-01</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a:t>
            </a:fld>
            <a:endParaRPr lang="sv-SE"/>
          </a:p>
        </p:txBody>
      </p:sp>
    </p:spTree>
    <p:extLst>
      <p:ext uri="{BB962C8B-B14F-4D97-AF65-F5344CB8AC3E}">
        <p14:creationId xmlns:p14="http://schemas.microsoft.com/office/powerpoint/2010/main" val="2093372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datum 3"/>
          <p:cNvSpPr>
            <a:spLocks noGrp="1"/>
          </p:cNvSpPr>
          <p:nvPr>
            <p:ph type="dt" idx="10"/>
          </p:nvPr>
        </p:nvSpPr>
        <p:spPr/>
        <p:txBody>
          <a:bodyPr/>
          <a:lstStyle/>
          <a:p>
            <a:fld id="{FBBFA50B-E819-411C-B95B-B3FD3A3FC2B7}" type="datetime1">
              <a:rPr lang="sv-SE" smtClean="0"/>
              <a:t>2026-02-01</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10</a:t>
            </a:fld>
            <a:endParaRPr lang="sv-SE"/>
          </a:p>
        </p:txBody>
      </p:sp>
    </p:spTree>
    <p:extLst>
      <p:ext uri="{BB962C8B-B14F-4D97-AF65-F5344CB8AC3E}">
        <p14:creationId xmlns:p14="http://schemas.microsoft.com/office/powerpoint/2010/main" val="812735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5430389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0871652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108323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8040355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78765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258833670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38867267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92394286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lumMod val="95000"/>
                    <a:lumOff val="5000"/>
                  </a:schemeClr>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lumMod val="95000"/>
                    <a:lumOff val="5000"/>
                  </a:schemeClr>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lumMod val="95000"/>
                    <a:lumOff val="5000"/>
                  </a:schemeClr>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2129371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85569838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6535697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2854282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51800635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43115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13694464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5724193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70272873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01370054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lumMod val="95000"/>
                    <a:lumOff val="5000"/>
                  </a:schemeClr>
                </a:solidFill>
              </a:defRPr>
            </a:lvl1pPr>
          </a:lstStyle>
          <a:p>
            <a:r>
              <a:rPr lang="sv-SE"/>
              <a:t>Klicka här för att ändra mall för rubrikformat</a:t>
            </a:r>
            <a:endParaRPr lang="en-US"/>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solidFill>
                  <a:schemeClr val="tx1">
                    <a:lumMod val="95000"/>
                    <a:lumOff val="5000"/>
                  </a:schemeClr>
                </a:solidFill>
              </a:rPr>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lumMod val="95000"/>
                    <a:lumOff val="5000"/>
                  </a:schemeClr>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45635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30721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88807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31503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03241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662909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552246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1053557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606708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404909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665376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767873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813503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2027795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9724989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2515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541209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15141202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848191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970678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6799046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3229012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2383832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859057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082183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3377983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814292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409541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494007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8684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7086055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730186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0120431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6810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266406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5611373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8602658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36383635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0420958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897697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1509150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4592984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60027434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315633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6189945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68277629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454532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353832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24201136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1197308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8118782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5621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image" Target="../media/image1.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18"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18" Type="http://schemas.openxmlformats.org/officeDocument/2006/relationships/image" Target="../media/image1.png"/><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image" Target="../media/image1.png"/><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18" Type="http://schemas.openxmlformats.org/officeDocument/2006/relationships/image" Target="../media/image1.png"/><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18" Type="http://schemas.openxmlformats.org/officeDocument/2006/relationships/image" Target="../media/image1.pn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A55918C6-8375-47D0-931E-6174F3015754}"/>
              </a:ext>
            </a:extLst>
          </p:cNvPr>
          <p:cNvSpPr>
            <a:spLocks noGrp="1"/>
          </p:cNvSpPr>
          <p:nvPr>
            <p:ph type="ctrTitle"/>
          </p:nvPr>
        </p:nvSpPr>
        <p:spPr/>
        <p:txBody>
          <a:bodyPr/>
          <a:lstStyle/>
          <a:p>
            <a:r>
              <a:rPr lang="sv-SE" dirty="0"/>
              <a:t>Redovisning av årsplanering SAM – sammanfattning per avdelning</a:t>
            </a:r>
            <a:br>
              <a:rPr lang="sv-SE" dirty="0"/>
            </a:br>
            <a:br>
              <a:rPr lang="sv-SE" dirty="0"/>
            </a:br>
            <a:r>
              <a:rPr lang="sv-SE" sz="2400" b="0" dirty="0"/>
              <a:t>[Fyll i avdelning]</a:t>
            </a:r>
          </a:p>
        </p:txBody>
      </p:sp>
      <p:sp>
        <p:nvSpPr>
          <p:cNvPr id="7" name="Platshållare för text 6">
            <a:extLst>
              <a:ext uri="{FF2B5EF4-FFF2-40B4-BE49-F238E27FC236}">
                <a16:creationId xmlns:a16="http://schemas.microsoft.com/office/drawing/2014/main" id="{53C4C0EE-15A2-4611-88E0-8B2FB231668D}"/>
              </a:ext>
            </a:extLst>
          </p:cNvPr>
          <p:cNvSpPr>
            <a:spLocks noGrp="1"/>
          </p:cNvSpPr>
          <p:nvPr>
            <p:ph type="body" sz="quarter" idx="10"/>
          </p:nvPr>
        </p:nvSpPr>
        <p:spPr/>
        <p:txBody>
          <a:bodyPr vert="horz" lIns="0" tIns="0" rIns="0" bIns="0" rtlCol="0" anchor="t">
            <a:noAutofit/>
          </a:bodyPr>
          <a:lstStyle/>
          <a:p>
            <a:endParaRPr lang="sv-SE" b="1">
              <a:cs typeface="Arial"/>
            </a:endParaRPr>
          </a:p>
          <a:p>
            <a:endParaRPr lang="sv-SE"/>
          </a:p>
        </p:txBody>
      </p:sp>
    </p:spTree>
    <p:extLst>
      <p:ext uri="{BB962C8B-B14F-4D97-AF65-F5344CB8AC3E}">
        <p14:creationId xmlns:p14="http://schemas.microsoft.com/office/powerpoint/2010/main" val="357878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A850F8F5-C96D-E4B4-E3DA-60B2A5E6ABE0}"/>
              </a:ext>
            </a:extLst>
          </p:cNvPr>
          <p:cNvSpPr>
            <a:spLocks noGrp="1"/>
          </p:cNvSpPr>
          <p:nvPr>
            <p:ph type="body" sz="quarter" idx="11"/>
          </p:nvPr>
        </p:nvSpPr>
        <p:spPr/>
        <p:txBody>
          <a:bodyPr/>
          <a:lstStyle/>
          <a:p>
            <a:endParaRPr lang="sv-SE"/>
          </a:p>
        </p:txBody>
      </p:sp>
    </p:spTree>
    <p:extLst>
      <p:ext uri="{BB962C8B-B14F-4D97-AF65-F5344CB8AC3E}">
        <p14:creationId xmlns:p14="http://schemas.microsoft.com/office/powerpoint/2010/main" val="2441568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216801-E09B-4023-B6E8-EBE285EC0614}"/>
              </a:ext>
            </a:extLst>
          </p:cNvPr>
          <p:cNvSpPr>
            <a:spLocks noGrp="1"/>
          </p:cNvSpPr>
          <p:nvPr>
            <p:ph type="title"/>
          </p:nvPr>
        </p:nvSpPr>
        <p:spPr/>
        <p:txBody>
          <a:bodyPr>
            <a:normAutofit/>
          </a:bodyPr>
          <a:lstStyle/>
          <a:p>
            <a:r>
              <a:rPr lang="sv-SE" dirty="0" err="1"/>
              <a:t>Arbetsmiljöronder</a:t>
            </a:r>
            <a:endParaRPr lang="sv-SE" dirty="0"/>
          </a:p>
        </p:txBody>
      </p:sp>
      <p:sp>
        <p:nvSpPr>
          <p:cNvPr id="3" name="Platshållare för innehåll 2">
            <a:extLst>
              <a:ext uri="{FF2B5EF4-FFF2-40B4-BE49-F238E27FC236}">
                <a16:creationId xmlns:a16="http://schemas.microsoft.com/office/drawing/2014/main" id="{7F332101-5A49-4817-9541-2EAB40A89DF1}"/>
              </a:ext>
            </a:extLst>
          </p:cNvPr>
          <p:cNvSpPr>
            <a:spLocks noGrp="1"/>
          </p:cNvSpPr>
          <p:nvPr>
            <p:ph idx="11"/>
          </p:nvPr>
        </p:nvSpPr>
        <p:spPr>
          <a:xfrm>
            <a:off x="1056000" y="1240325"/>
            <a:ext cx="10080000" cy="4673112"/>
          </a:xfrm>
        </p:spPr>
        <p:txBody>
          <a:bodyPr>
            <a:normAutofit/>
          </a:bodyPr>
          <a:lstStyle/>
          <a:p>
            <a:pPr marL="0" indent="0">
              <a:buNone/>
            </a:pPr>
            <a:r>
              <a:rPr lang="sv-SE" sz="1600" b="1" dirty="0"/>
              <a:t>Vilka olika typer av </a:t>
            </a:r>
            <a:r>
              <a:rPr lang="sv-SE" sz="1600" b="1" dirty="0" err="1"/>
              <a:t>arbetsmiljöronder</a:t>
            </a:r>
            <a:r>
              <a:rPr lang="sv-SE" sz="1600" b="1" dirty="0"/>
              <a:t> har genomförts på avdelningen?</a:t>
            </a:r>
          </a:p>
          <a:p>
            <a:pPr marL="0" indent="0">
              <a:buNone/>
            </a:pPr>
            <a:r>
              <a:rPr lang="sv-SE" sz="1600" i="1" dirty="0"/>
              <a:t>[Ta bort denna text och fyll i vilka </a:t>
            </a:r>
            <a:r>
              <a:rPr lang="sv-SE" sz="1600" i="1" dirty="0" err="1"/>
              <a:t>arbetsmiljöronder</a:t>
            </a:r>
            <a:r>
              <a:rPr lang="sv-SE" sz="1600" i="1" dirty="0"/>
              <a:t> som genomförts på arbetsplatserna som finns på avdelningen exempelvis fysisk, digital, hot och våld eller om det undersökts specifika områden som bilkörning, buller, kemiska risker, snickeri, svarv, personlig assistans eller annat som är specifikt för arbetsplatserna.]</a:t>
            </a:r>
          </a:p>
          <a:p>
            <a:pPr marL="0" indent="0">
              <a:buNone/>
            </a:pPr>
            <a:endParaRPr lang="sv-SE" sz="1600" dirty="0"/>
          </a:p>
          <a:p>
            <a:pPr marL="0" indent="0">
              <a:buNone/>
            </a:pPr>
            <a:r>
              <a:rPr lang="sv-SE" sz="1600" b="1" dirty="0"/>
              <a:t>Beskriv också om skyddsombud eller medarbetare har deltagit i rondarbetet på alla arbetsplatser?</a:t>
            </a:r>
          </a:p>
          <a:p>
            <a:pPr marL="0" indent="0">
              <a:buNone/>
            </a:pPr>
            <a:r>
              <a:rPr lang="sv-SE" sz="1600" i="1" dirty="0"/>
              <a:t>[Ta bort denna text och fyll hur det ser ut på avdelningen; exempelvis ”På 58 av 70 arbetsplatser har skyddsombud eller medarbetare deltagit i rondarbetet.”]</a:t>
            </a:r>
          </a:p>
          <a:p>
            <a:pPr marL="0" indent="0">
              <a:buNone/>
            </a:pPr>
            <a:endParaRPr lang="sv-SE" sz="1600" i="1" dirty="0"/>
          </a:p>
          <a:p>
            <a:pPr marL="0" indent="0">
              <a:buNone/>
            </a:pPr>
            <a:r>
              <a:rPr lang="sv-SE" sz="1600" b="1" dirty="0"/>
              <a:t>Finns det någon röd tråd i de risker som upptäckts eller det arbetsplatserna kommer fokusera på i arbetet med den fysiska arbetsmiljö under 2026?</a:t>
            </a:r>
          </a:p>
          <a:p>
            <a:pPr marL="0" indent="0">
              <a:buNone/>
            </a:pPr>
            <a:r>
              <a:rPr lang="sv-SE" sz="1600" i="1" dirty="0"/>
              <a:t>[Ta bort denna text och fyll hur det ser ut på avdelningen.]</a:t>
            </a:r>
          </a:p>
          <a:p>
            <a:pPr marL="0" indent="0">
              <a:buNone/>
            </a:pPr>
            <a:endParaRPr lang="sv-SE" sz="1600" dirty="0"/>
          </a:p>
        </p:txBody>
      </p:sp>
    </p:spTree>
    <p:extLst>
      <p:ext uri="{BB962C8B-B14F-4D97-AF65-F5344CB8AC3E}">
        <p14:creationId xmlns:p14="http://schemas.microsoft.com/office/powerpoint/2010/main" val="884449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DFBC6B-EE79-4A86-520E-5BFBD21806E9}"/>
              </a:ext>
            </a:extLst>
          </p:cNvPr>
          <p:cNvSpPr>
            <a:spLocks noGrp="1"/>
          </p:cNvSpPr>
          <p:nvPr>
            <p:ph type="title"/>
          </p:nvPr>
        </p:nvSpPr>
        <p:spPr/>
        <p:txBody>
          <a:bodyPr/>
          <a:lstStyle/>
          <a:p>
            <a:r>
              <a:rPr lang="sv-SE" dirty="0"/>
              <a:t>Organisatorisk och social arbetsmiljö</a:t>
            </a:r>
          </a:p>
        </p:txBody>
      </p:sp>
      <p:sp>
        <p:nvSpPr>
          <p:cNvPr id="3" name="Platshållare för innehåll 2">
            <a:extLst>
              <a:ext uri="{FF2B5EF4-FFF2-40B4-BE49-F238E27FC236}">
                <a16:creationId xmlns:a16="http://schemas.microsoft.com/office/drawing/2014/main" id="{0955AB06-FBC3-5DD3-A490-CC385BC87119}"/>
              </a:ext>
            </a:extLst>
          </p:cNvPr>
          <p:cNvSpPr>
            <a:spLocks noGrp="1"/>
          </p:cNvSpPr>
          <p:nvPr>
            <p:ph idx="11"/>
          </p:nvPr>
        </p:nvSpPr>
        <p:spPr/>
        <p:txBody>
          <a:bodyPr>
            <a:normAutofit fontScale="92500" lnSpcReduction="20000"/>
          </a:bodyPr>
          <a:lstStyle/>
          <a:p>
            <a:pPr marL="0" indent="0">
              <a:buNone/>
            </a:pPr>
            <a:r>
              <a:rPr lang="sv-SE" b="1" dirty="0"/>
              <a:t>Vad har arbetsplatserna inom avdelningen beskrivit som styrkor?</a:t>
            </a:r>
          </a:p>
          <a:p>
            <a:pPr marL="0" indent="0">
              <a:buNone/>
            </a:pPr>
            <a:r>
              <a:rPr lang="sv-SE" i="1" dirty="0"/>
              <a:t>[Ta bort denna text och fyll i vad som beskrivits som styrkor, försök att hitta något som genomsyrar hela avdelningen eller beskriv hur diversifierad avdelningen är med exempel från olika arbetsplatser.]</a:t>
            </a:r>
          </a:p>
          <a:p>
            <a:pPr marL="0" indent="0">
              <a:buNone/>
            </a:pPr>
            <a:endParaRPr lang="sv-SE" dirty="0"/>
          </a:p>
          <a:p>
            <a:pPr marL="0" indent="0">
              <a:buNone/>
            </a:pPr>
            <a:r>
              <a:rPr lang="sv-SE" b="1" dirty="0"/>
              <a:t>Vad har arbetsplatserna inom avdelningen beskrivit som förbättringsområden?</a:t>
            </a:r>
          </a:p>
          <a:p>
            <a:pPr marL="0" indent="0">
              <a:buNone/>
            </a:pPr>
            <a:r>
              <a:rPr lang="sv-SE" i="1" dirty="0"/>
              <a:t>[Ta bort denna text och fyll i vad som beskrivits som förbättringsområden, försök att hitta något som genomsyrar hela avdelningen eller beskriv hur diversifierad avdelningen är med exempel från olika arbetsplatser.]</a:t>
            </a:r>
          </a:p>
          <a:p>
            <a:pPr marL="0" indent="0">
              <a:buNone/>
            </a:pPr>
            <a:endParaRPr lang="sv-SE" i="1" dirty="0"/>
          </a:p>
          <a:p>
            <a:pPr marL="0" indent="0">
              <a:buNone/>
            </a:pPr>
            <a:r>
              <a:rPr lang="sv-SE" b="1" dirty="0"/>
              <a:t>Hur arbetar arbetsplatserna med sin styrkor och förbättringsområden?</a:t>
            </a:r>
          </a:p>
          <a:p>
            <a:pPr marL="0" indent="0">
              <a:buNone/>
            </a:pPr>
            <a:r>
              <a:rPr lang="sv-SE" i="1" dirty="0"/>
              <a:t>[Ta bort denna text och ge exempel från 1 eller 2 arbetsplatser inom avdelningen.]</a:t>
            </a:r>
          </a:p>
          <a:p>
            <a:pPr marL="0" indent="0">
              <a:buNone/>
            </a:pPr>
            <a:endParaRPr lang="sv-SE" dirty="0"/>
          </a:p>
        </p:txBody>
      </p:sp>
    </p:spTree>
    <p:extLst>
      <p:ext uri="{BB962C8B-B14F-4D97-AF65-F5344CB8AC3E}">
        <p14:creationId xmlns:p14="http://schemas.microsoft.com/office/powerpoint/2010/main" val="2007358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866D0D3-8215-2815-5FE9-9C2FDC08DA80}"/>
              </a:ext>
            </a:extLst>
          </p:cNvPr>
          <p:cNvSpPr>
            <a:spLocks noGrp="1"/>
          </p:cNvSpPr>
          <p:nvPr>
            <p:ph type="title"/>
          </p:nvPr>
        </p:nvSpPr>
        <p:spPr>
          <a:xfrm>
            <a:off x="407988" y="404813"/>
            <a:ext cx="9170279" cy="736959"/>
          </a:xfrm>
        </p:spPr>
        <p:txBody>
          <a:bodyPr/>
          <a:lstStyle/>
          <a:p>
            <a:r>
              <a:rPr lang="sv-SE" dirty="0"/>
              <a:t>Arbetsskador och tillbud</a:t>
            </a:r>
            <a:endParaRPr lang="en-US" dirty="0"/>
          </a:p>
        </p:txBody>
      </p:sp>
      <p:sp>
        <p:nvSpPr>
          <p:cNvPr id="11" name="Content Placeholder 3">
            <a:extLst>
              <a:ext uri="{FF2B5EF4-FFF2-40B4-BE49-F238E27FC236}">
                <a16:creationId xmlns:a16="http://schemas.microsoft.com/office/drawing/2014/main" id="{90EDCE67-2189-45AD-3C48-E27F0E4441A7}"/>
              </a:ext>
            </a:extLst>
          </p:cNvPr>
          <p:cNvSpPr>
            <a:spLocks noGrp="1"/>
          </p:cNvSpPr>
          <p:nvPr>
            <p:ph sz="half" idx="2"/>
          </p:nvPr>
        </p:nvSpPr>
        <p:spPr>
          <a:xfrm>
            <a:off x="6379250" y="1736729"/>
            <a:ext cx="5400000" cy="4176710"/>
          </a:xfrm>
        </p:spPr>
        <p:txBody>
          <a:bodyPr/>
          <a:lstStyle/>
          <a:p>
            <a:pPr marL="0" indent="0">
              <a:buNone/>
            </a:pPr>
            <a:r>
              <a:rPr lang="sv-SE" i="1" dirty="0"/>
              <a:t>[Fyll i tabellen utifrån den statistik du tagit ut ur IA för hela avdelningen för föregående år. </a:t>
            </a:r>
          </a:p>
          <a:p>
            <a:pPr marL="0" indent="0">
              <a:buNone/>
            </a:pPr>
            <a:r>
              <a:rPr lang="sv-SE" i="1" dirty="0"/>
              <a:t>Ta bort denna text och fyll i exempel från olika arbetsplatser hur de planerat att arbeta för att minska antalet arbetsskador och arbetssjukdomar. Välj ut några exempel eller beskriv övergripande hela avdelningens arbete.]</a:t>
            </a:r>
          </a:p>
          <a:p>
            <a:pPr marL="0" indent="0">
              <a:buNone/>
            </a:pPr>
            <a:endParaRPr lang="en-US" dirty="0"/>
          </a:p>
        </p:txBody>
      </p:sp>
      <p:graphicFrame>
        <p:nvGraphicFramePr>
          <p:cNvPr id="4" name="Platshållare för innehåll 3">
            <a:extLst>
              <a:ext uri="{FF2B5EF4-FFF2-40B4-BE49-F238E27FC236}">
                <a16:creationId xmlns:a16="http://schemas.microsoft.com/office/drawing/2014/main" id="{9F277536-4CC8-09F4-F0E0-E5552DD8C353}"/>
              </a:ext>
            </a:extLst>
          </p:cNvPr>
          <p:cNvGraphicFramePr>
            <a:graphicFrameLocks noGrp="1"/>
          </p:cNvGraphicFramePr>
          <p:nvPr>
            <p:ph sz="half" idx="1"/>
            <p:extLst>
              <p:ext uri="{D42A27DB-BD31-4B8C-83A1-F6EECF244321}">
                <p14:modId xmlns:p14="http://schemas.microsoft.com/office/powerpoint/2010/main" val="957395739"/>
              </p:ext>
            </p:extLst>
          </p:nvPr>
        </p:nvGraphicFramePr>
        <p:xfrm>
          <a:off x="552367" y="1736729"/>
          <a:ext cx="5400002" cy="736632"/>
        </p:xfrm>
        <a:graphic>
          <a:graphicData uri="http://schemas.openxmlformats.org/drawingml/2006/table">
            <a:tbl>
              <a:tblPr firstRow="1" firstCol="1" bandRow="1">
                <a:solidFill>
                  <a:schemeClr val="bg1"/>
                </a:solidFill>
                <a:tableStyleId>{5C22544A-7EE6-4342-B048-85BDC9FD1C3A}</a:tableStyleId>
              </a:tblPr>
              <a:tblGrid>
                <a:gridCol w="1358133">
                  <a:extLst>
                    <a:ext uri="{9D8B030D-6E8A-4147-A177-3AD203B41FA5}">
                      <a16:colId xmlns:a16="http://schemas.microsoft.com/office/drawing/2014/main" val="844432824"/>
                    </a:ext>
                  </a:extLst>
                </a:gridCol>
                <a:gridCol w="1052026">
                  <a:extLst>
                    <a:ext uri="{9D8B030D-6E8A-4147-A177-3AD203B41FA5}">
                      <a16:colId xmlns:a16="http://schemas.microsoft.com/office/drawing/2014/main" val="690808676"/>
                    </a:ext>
                  </a:extLst>
                </a:gridCol>
                <a:gridCol w="619894">
                  <a:extLst>
                    <a:ext uri="{9D8B030D-6E8A-4147-A177-3AD203B41FA5}">
                      <a16:colId xmlns:a16="http://schemas.microsoft.com/office/drawing/2014/main" val="4115765341"/>
                    </a:ext>
                  </a:extLst>
                </a:gridCol>
                <a:gridCol w="1084452">
                  <a:extLst>
                    <a:ext uri="{9D8B030D-6E8A-4147-A177-3AD203B41FA5}">
                      <a16:colId xmlns:a16="http://schemas.microsoft.com/office/drawing/2014/main" val="4001849205"/>
                    </a:ext>
                  </a:extLst>
                </a:gridCol>
                <a:gridCol w="1285497">
                  <a:extLst>
                    <a:ext uri="{9D8B030D-6E8A-4147-A177-3AD203B41FA5}">
                      <a16:colId xmlns:a16="http://schemas.microsoft.com/office/drawing/2014/main" val="1276297739"/>
                    </a:ext>
                  </a:extLst>
                </a:gridCol>
              </a:tblGrid>
              <a:tr h="368316">
                <a:tc>
                  <a:txBody>
                    <a:bodyPr/>
                    <a:lstStyle/>
                    <a:p>
                      <a:pPr>
                        <a:lnSpc>
                          <a:spcPct val="115000"/>
                        </a:lnSpc>
                        <a:spcAft>
                          <a:spcPts val="800"/>
                        </a:spcAft>
                        <a:buNone/>
                      </a:pPr>
                      <a:r>
                        <a:rPr lang="sv-SE" sz="1100" b="0" kern="100" cap="none" spc="0">
                          <a:solidFill>
                            <a:schemeClr val="bg1"/>
                          </a:solidFill>
                          <a:effectLst/>
                        </a:rPr>
                        <a:t>Riskobservationer</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dirty="0">
                          <a:solidFill>
                            <a:schemeClr val="bg1"/>
                          </a:solidFill>
                          <a:effectLst/>
                        </a:rPr>
                        <a:t>Arbetsskador</a:t>
                      </a:r>
                      <a:endParaRPr lang="sv-SE" sz="1100" b="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a:solidFill>
                            <a:schemeClr val="bg1"/>
                          </a:solidFill>
                          <a:effectLst/>
                        </a:rPr>
                        <a:t>Tillbud</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dirty="0">
                          <a:solidFill>
                            <a:schemeClr val="bg1"/>
                          </a:solidFill>
                          <a:effectLst/>
                        </a:rPr>
                        <a:t>Färdolycksfall</a:t>
                      </a:r>
                      <a:endParaRPr lang="sv-SE" sz="1100" b="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a:solidFill>
                            <a:schemeClr val="bg1"/>
                          </a:solidFill>
                          <a:effectLst/>
                        </a:rPr>
                        <a:t>Arbetssjukdomar</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3298722613"/>
                  </a:ext>
                </a:extLst>
              </a:tr>
              <a:tr h="368316">
                <a:tc>
                  <a:txBody>
                    <a:bodyPr/>
                    <a:lstStyle/>
                    <a:p>
                      <a:pPr>
                        <a:lnSpc>
                          <a:spcPct val="115000"/>
                        </a:lnSpc>
                        <a:spcAft>
                          <a:spcPts val="800"/>
                        </a:spcAft>
                        <a:buNone/>
                      </a:pPr>
                      <a:r>
                        <a:rPr lang="sv-SE" sz="1100" kern="100" cap="none" spc="0" dirty="0">
                          <a:solidFill>
                            <a:schemeClr val="bg1"/>
                          </a:solidFill>
                          <a:effectLst/>
                        </a:rPr>
                        <a:t> </a:t>
                      </a:r>
                      <a:endParaRPr lang="sv-SE" sz="11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dirty="0">
                          <a:solidFill>
                            <a:schemeClr val="tx1"/>
                          </a:solidFill>
                          <a:effectLst/>
                        </a:rPr>
                        <a:t> </a:t>
                      </a:r>
                      <a:endParaRPr lang="sv-SE"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a:solidFill>
                            <a:schemeClr val="tx1"/>
                          </a:solidFill>
                          <a:effectLst/>
                        </a:rPr>
                        <a:t> </a:t>
                      </a:r>
                      <a:endParaRPr lang="sv-SE" sz="11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a:solidFill>
                            <a:schemeClr val="tx1"/>
                          </a:solidFill>
                          <a:effectLst/>
                        </a:rPr>
                        <a:t> </a:t>
                      </a:r>
                      <a:endParaRPr lang="sv-SE" sz="11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dirty="0">
                          <a:solidFill>
                            <a:schemeClr val="tx1"/>
                          </a:solidFill>
                          <a:effectLst/>
                        </a:rPr>
                        <a:t> </a:t>
                      </a:r>
                      <a:endParaRPr lang="sv-SE"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19050" cap="flat" cmpd="sng" algn="ctr">
                      <a:solidFill>
                        <a:schemeClr val="tx1"/>
                      </a:solidFill>
                      <a:prstDash val="solid"/>
                    </a:lnB>
                    <a:noFill/>
                  </a:tcPr>
                </a:tc>
                <a:extLst>
                  <a:ext uri="{0D108BD9-81ED-4DB2-BD59-A6C34878D82A}">
                    <a16:rowId xmlns:a16="http://schemas.microsoft.com/office/drawing/2014/main" val="3350518614"/>
                  </a:ext>
                </a:extLst>
              </a:tr>
            </a:tbl>
          </a:graphicData>
        </a:graphic>
      </p:graphicFrame>
    </p:spTree>
    <p:extLst>
      <p:ext uri="{BB962C8B-B14F-4D97-AF65-F5344CB8AC3E}">
        <p14:creationId xmlns:p14="http://schemas.microsoft.com/office/powerpoint/2010/main" val="318507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50FE06-4321-5753-AE9E-16108118017A}"/>
              </a:ext>
            </a:extLst>
          </p:cNvPr>
          <p:cNvSpPr>
            <a:spLocks noGrp="1"/>
          </p:cNvSpPr>
          <p:nvPr>
            <p:ph type="title"/>
          </p:nvPr>
        </p:nvSpPr>
        <p:spPr>
          <a:xfrm>
            <a:off x="407988" y="404813"/>
            <a:ext cx="9170279" cy="736959"/>
          </a:xfrm>
        </p:spPr>
        <p:txBody>
          <a:bodyPr anchor="ctr">
            <a:normAutofit/>
          </a:bodyPr>
          <a:lstStyle/>
          <a:p>
            <a:r>
              <a:rPr lang="sv-SE" dirty="0"/>
              <a:t>Frisknärvaro och sjukfrånvaro</a:t>
            </a:r>
          </a:p>
        </p:txBody>
      </p:sp>
      <p:sp>
        <p:nvSpPr>
          <p:cNvPr id="14" name="Content Placeholder 3">
            <a:extLst>
              <a:ext uri="{FF2B5EF4-FFF2-40B4-BE49-F238E27FC236}">
                <a16:creationId xmlns:a16="http://schemas.microsoft.com/office/drawing/2014/main" id="{6123CD29-17DA-2FB1-88A3-45C12061C78A}"/>
              </a:ext>
            </a:extLst>
          </p:cNvPr>
          <p:cNvSpPr>
            <a:spLocks noGrp="1"/>
          </p:cNvSpPr>
          <p:nvPr>
            <p:ph sz="half" idx="2"/>
          </p:nvPr>
        </p:nvSpPr>
        <p:spPr>
          <a:xfrm>
            <a:off x="6379250" y="1736729"/>
            <a:ext cx="5400000" cy="4176710"/>
          </a:xfrm>
        </p:spPr>
        <p:txBody>
          <a:bodyPr/>
          <a:lstStyle/>
          <a:p>
            <a:pPr marL="0" indent="0">
              <a:buNone/>
            </a:pPr>
            <a:r>
              <a:rPr lang="sv-SE" i="1" dirty="0"/>
              <a:t>[Fyll i tabellen utifrån den statistik du tagit ut ur </a:t>
            </a:r>
            <a:r>
              <a:rPr lang="sv-SE" i="1" dirty="0" err="1"/>
              <a:t>Nekksus</a:t>
            </a:r>
            <a:r>
              <a:rPr lang="sv-SE" i="1" dirty="0"/>
              <a:t> för hela verksamhetsområdet för föregående år. </a:t>
            </a:r>
          </a:p>
          <a:p>
            <a:pPr marL="0" indent="0">
              <a:buNone/>
            </a:pPr>
            <a:r>
              <a:rPr lang="sv-SE" i="1" dirty="0"/>
              <a:t>Ta bort denna text och fyll i exempel från olika arbetsplatser hur de planerat att arbeta för att minska sjukskrivningarna. Välj ut några exempel eller beskriv övergripande hela avdelningen arbete.]</a:t>
            </a:r>
          </a:p>
          <a:p>
            <a:pPr marL="0" indent="0">
              <a:buNone/>
            </a:pPr>
            <a:endParaRPr lang="sv-SE" i="1" dirty="0"/>
          </a:p>
          <a:p>
            <a:pPr marL="0" indent="0">
              <a:buNone/>
            </a:pPr>
            <a:endParaRPr lang="sv-SE" i="1" dirty="0"/>
          </a:p>
          <a:p>
            <a:pPr marL="0" indent="0">
              <a:buNone/>
            </a:pPr>
            <a:endParaRPr lang="en-US" dirty="0"/>
          </a:p>
        </p:txBody>
      </p:sp>
      <p:graphicFrame>
        <p:nvGraphicFramePr>
          <p:cNvPr id="9" name="Platshållare för innehåll 8">
            <a:extLst>
              <a:ext uri="{FF2B5EF4-FFF2-40B4-BE49-F238E27FC236}">
                <a16:creationId xmlns:a16="http://schemas.microsoft.com/office/drawing/2014/main" id="{2946CB5E-5185-A984-6885-54A1139BFB9E}"/>
              </a:ext>
            </a:extLst>
          </p:cNvPr>
          <p:cNvGraphicFramePr>
            <a:graphicFrameLocks noGrp="1"/>
          </p:cNvGraphicFramePr>
          <p:nvPr>
            <p:ph sz="half" idx="1"/>
            <p:extLst>
              <p:ext uri="{D42A27DB-BD31-4B8C-83A1-F6EECF244321}">
                <p14:modId xmlns:p14="http://schemas.microsoft.com/office/powerpoint/2010/main" val="2665058053"/>
              </p:ext>
            </p:extLst>
          </p:nvPr>
        </p:nvGraphicFramePr>
        <p:xfrm>
          <a:off x="407988" y="2777583"/>
          <a:ext cx="5400002" cy="2095003"/>
        </p:xfrm>
        <a:graphic>
          <a:graphicData uri="http://schemas.openxmlformats.org/drawingml/2006/table">
            <a:tbl>
              <a:tblPr firstRow="1" firstCol="1" bandRow="1">
                <a:solidFill>
                  <a:schemeClr val="bg1"/>
                </a:solidFill>
                <a:tableStyleId>{5C22544A-7EE6-4342-B048-85BDC9FD1C3A}</a:tableStyleId>
              </a:tblPr>
              <a:tblGrid>
                <a:gridCol w="2285223">
                  <a:extLst>
                    <a:ext uri="{9D8B030D-6E8A-4147-A177-3AD203B41FA5}">
                      <a16:colId xmlns:a16="http://schemas.microsoft.com/office/drawing/2014/main" val="3733755010"/>
                    </a:ext>
                  </a:extLst>
                </a:gridCol>
                <a:gridCol w="1647281">
                  <a:extLst>
                    <a:ext uri="{9D8B030D-6E8A-4147-A177-3AD203B41FA5}">
                      <a16:colId xmlns:a16="http://schemas.microsoft.com/office/drawing/2014/main" val="1527064061"/>
                    </a:ext>
                  </a:extLst>
                </a:gridCol>
                <a:gridCol w="1467498">
                  <a:extLst>
                    <a:ext uri="{9D8B030D-6E8A-4147-A177-3AD203B41FA5}">
                      <a16:colId xmlns:a16="http://schemas.microsoft.com/office/drawing/2014/main" val="790020236"/>
                    </a:ext>
                  </a:extLst>
                </a:gridCol>
              </a:tblGrid>
              <a:tr h="1271593">
                <a:tc>
                  <a:txBody>
                    <a:bodyPr/>
                    <a:lstStyle/>
                    <a:p>
                      <a:pPr>
                        <a:lnSpc>
                          <a:spcPct val="115000"/>
                        </a:lnSpc>
                        <a:spcAft>
                          <a:spcPts val="800"/>
                        </a:spcAft>
                        <a:buNone/>
                      </a:pPr>
                      <a:r>
                        <a:rPr lang="sv-SE" sz="2000" b="0" kern="100" cap="none" spc="0">
                          <a:solidFill>
                            <a:schemeClr val="bg1"/>
                          </a:solidFill>
                          <a:effectLst/>
                        </a:rPr>
                        <a:t>Sjukfrånvaro total</a:t>
                      </a:r>
                      <a:endParaRPr lang="sv-SE" sz="20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2000" b="0" kern="100" cap="none" spc="0">
                          <a:solidFill>
                            <a:schemeClr val="bg1"/>
                          </a:solidFill>
                          <a:effectLst/>
                        </a:rPr>
                        <a:t>1-14 dgr</a:t>
                      </a:r>
                      <a:endParaRPr lang="sv-SE" sz="20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2000" b="0" kern="100" cap="none" spc="0" dirty="0">
                          <a:solidFill>
                            <a:schemeClr val="bg1"/>
                          </a:solidFill>
                          <a:effectLst/>
                        </a:rPr>
                        <a:t>15- </a:t>
                      </a:r>
                      <a:r>
                        <a:rPr lang="sv-SE" sz="2000" b="0" kern="100" cap="none" spc="0" dirty="0" err="1">
                          <a:solidFill>
                            <a:schemeClr val="bg1"/>
                          </a:solidFill>
                          <a:effectLst/>
                        </a:rPr>
                        <a:t>dgr</a:t>
                      </a:r>
                      <a:endParaRPr lang="sv-SE" sz="2000" b="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2053823020"/>
                  </a:ext>
                </a:extLst>
              </a:tr>
              <a:tr h="823410">
                <a:tc>
                  <a:txBody>
                    <a:bodyPr/>
                    <a:lstStyle/>
                    <a:p>
                      <a:pPr>
                        <a:lnSpc>
                          <a:spcPct val="115000"/>
                        </a:lnSpc>
                        <a:spcAft>
                          <a:spcPts val="800"/>
                        </a:spcAft>
                        <a:buNone/>
                      </a:pPr>
                      <a:r>
                        <a:rPr lang="sv-SE" sz="2000" kern="100" cap="none" spc="0">
                          <a:solidFill>
                            <a:schemeClr val="bg1"/>
                          </a:solidFill>
                          <a:effectLst/>
                        </a:rPr>
                        <a:t> </a:t>
                      </a:r>
                      <a:endParaRPr lang="sv-SE" sz="200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2000" kern="100" cap="none" spc="0">
                          <a:solidFill>
                            <a:schemeClr val="tx1"/>
                          </a:solidFill>
                          <a:effectLst/>
                        </a:rPr>
                        <a:t> </a:t>
                      </a:r>
                      <a:endParaRPr lang="sv-SE" sz="20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2000" kern="100" cap="none" spc="0" dirty="0">
                          <a:solidFill>
                            <a:schemeClr val="tx1"/>
                          </a:solidFill>
                          <a:effectLst/>
                        </a:rPr>
                        <a:t> </a:t>
                      </a:r>
                      <a:endParaRPr lang="sv-SE" sz="20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19050" cap="flat" cmpd="sng" algn="ctr">
                      <a:solidFill>
                        <a:schemeClr val="tx1"/>
                      </a:solidFill>
                      <a:prstDash val="solid"/>
                    </a:lnB>
                    <a:noFill/>
                  </a:tcPr>
                </a:tc>
                <a:extLst>
                  <a:ext uri="{0D108BD9-81ED-4DB2-BD59-A6C34878D82A}">
                    <a16:rowId xmlns:a16="http://schemas.microsoft.com/office/drawing/2014/main" val="1722004082"/>
                  </a:ext>
                </a:extLst>
              </a:tr>
            </a:tbl>
          </a:graphicData>
        </a:graphic>
      </p:graphicFrame>
    </p:spTree>
    <p:extLst>
      <p:ext uri="{BB962C8B-B14F-4D97-AF65-F5344CB8AC3E}">
        <p14:creationId xmlns:p14="http://schemas.microsoft.com/office/powerpoint/2010/main" val="3941654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B55F0D-24E6-0EF9-AF3B-B3B6AFFA3728}"/>
              </a:ext>
            </a:extLst>
          </p:cNvPr>
          <p:cNvSpPr>
            <a:spLocks noGrp="1"/>
          </p:cNvSpPr>
          <p:nvPr>
            <p:ph type="title"/>
          </p:nvPr>
        </p:nvSpPr>
        <p:spPr/>
        <p:txBody>
          <a:bodyPr>
            <a:normAutofit fontScale="90000"/>
          </a:bodyPr>
          <a:lstStyle/>
          <a:p>
            <a:r>
              <a:rPr lang="sv-SE" dirty="0"/>
              <a:t>Mål för att främja hälsa och motverka ohälsa</a:t>
            </a:r>
          </a:p>
        </p:txBody>
      </p:sp>
      <p:sp>
        <p:nvSpPr>
          <p:cNvPr id="5" name="Platshållare för innehåll 4">
            <a:extLst>
              <a:ext uri="{FF2B5EF4-FFF2-40B4-BE49-F238E27FC236}">
                <a16:creationId xmlns:a16="http://schemas.microsoft.com/office/drawing/2014/main" id="{8B14EBF0-9973-1407-EEBC-3A1B58EB8BBF}"/>
              </a:ext>
            </a:extLst>
          </p:cNvPr>
          <p:cNvSpPr>
            <a:spLocks noGrp="1"/>
          </p:cNvSpPr>
          <p:nvPr>
            <p:ph idx="11"/>
          </p:nvPr>
        </p:nvSpPr>
        <p:spPr/>
        <p:txBody>
          <a:bodyPr/>
          <a:lstStyle/>
          <a:p>
            <a:pPr marL="0" indent="0">
              <a:buNone/>
            </a:pPr>
            <a:r>
              <a:rPr lang="sv-SE" i="1" dirty="0"/>
              <a:t>[Ta bort denna text och beskriv hur ni jobbar med de förvaltningsövergripande målen för arbetsmiljö på avdelningen. Försök att hitta något som genomsyrar hela verksamhetsområdet eller beskriv hur diversifierad avdelningen är med exempel från olika arbetsplatser.]</a:t>
            </a:r>
          </a:p>
          <a:p>
            <a:pPr marL="0" indent="0">
              <a:buNone/>
            </a:pPr>
            <a:endParaRPr lang="sv-SE" dirty="0"/>
          </a:p>
        </p:txBody>
      </p:sp>
    </p:spTree>
    <p:extLst>
      <p:ext uri="{BB962C8B-B14F-4D97-AF65-F5344CB8AC3E}">
        <p14:creationId xmlns:p14="http://schemas.microsoft.com/office/powerpoint/2010/main" val="107442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EFE270-E6B4-D12F-0132-A4A25139F2C7}"/>
              </a:ext>
            </a:extLst>
          </p:cNvPr>
          <p:cNvSpPr>
            <a:spLocks noGrp="1"/>
          </p:cNvSpPr>
          <p:nvPr>
            <p:ph type="title"/>
          </p:nvPr>
        </p:nvSpPr>
        <p:spPr/>
        <p:txBody>
          <a:bodyPr>
            <a:normAutofit fontScale="90000"/>
          </a:bodyPr>
          <a:lstStyle/>
          <a:p>
            <a:r>
              <a:rPr lang="sv-SE" dirty="0"/>
              <a:t>Aktiva åtgärder utifrån Diskrimineringslagen</a:t>
            </a:r>
          </a:p>
        </p:txBody>
      </p:sp>
      <p:sp>
        <p:nvSpPr>
          <p:cNvPr id="5" name="Platshållare för innehåll 4">
            <a:extLst>
              <a:ext uri="{FF2B5EF4-FFF2-40B4-BE49-F238E27FC236}">
                <a16:creationId xmlns:a16="http://schemas.microsoft.com/office/drawing/2014/main" id="{0F959B08-77CF-136C-35C9-B1F0BF887658}"/>
              </a:ext>
            </a:extLst>
          </p:cNvPr>
          <p:cNvSpPr>
            <a:spLocks noGrp="1"/>
          </p:cNvSpPr>
          <p:nvPr>
            <p:ph idx="11"/>
          </p:nvPr>
        </p:nvSpPr>
        <p:spPr>
          <a:xfrm>
            <a:off x="1056000" y="1738313"/>
            <a:ext cx="10080000" cy="1580959"/>
          </a:xfrm>
        </p:spPr>
        <p:txBody>
          <a:bodyPr/>
          <a:lstStyle/>
          <a:p>
            <a:pPr marL="0" indent="0">
              <a:buNone/>
            </a:pPr>
            <a:r>
              <a:rPr lang="sv-SE" b="1" dirty="0"/>
              <a:t>Har alla arbetsplatser inventerat risker för diskriminering?</a:t>
            </a:r>
          </a:p>
          <a:p>
            <a:pPr marL="0" indent="0">
              <a:buNone/>
            </a:pPr>
            <a:r>
              <a:rPr lang="sv-SE" i="1" dirty="0"/>
              <a:t>[Ta bort denna text och fyll hur det ser ut på avdelningen; exempelvis  ”58 av 70 arbetsplatser har inventerat risker i årsplaneringen. De som inte inventerat risker har planerat att göra det senast </a:t>
            </a:r>
            <a:r>
              <a:rPr lang="sv-SE" i="1" dirty="0" err="1"/>
              <a:t>xxxx-xx-xx</a:t>
            </a:r>
            <a:r>
              <a:rPr lang="sv-SE" i="1" dirty="0"/>
              <a:t>”]</a:t>
            </a:r>
            <a:endParaRPr lang="sv-SE" dirty="0"/>
          </a:p>
        </p:txBody>
      </p:sp>
      <p:graphicFrame>
        <p:nvGraphicFramePr>
          <p:cNvPr id="8" name="Tabell 7">
            <a:extLst>
              <a:ext uri="{FF2B5EF4-FFF2-40B4-BE49-F238E27FC236}">
                <a16:creationId xmlns:a16="http://schemas.microsoft.com/office/drawing/2014/main" id="{14BDBAC9-A154-7FAD-EE6E-47233B660C53}"/>
              </a:ext>
            </a:extLst>
          </p:cNvPr>
          <p:cNvGraphicFramePr>
            <a:graphicFrameLocks noGrp="1"/>
          </p:cNvGraphicFramePr>
          <p:nvPr>
            <p:extLst>
              <p:ext uri="{D42A27DB-BD31-4B8C-83A1-F6EECF244321}">
                <p14:modId xmlns:p14="http://schemas.microsoft.com/office/powerpoint/2010/main" val="2096325991"/>
              </p:ext>
            </p:extLst>
          </p:nvPr>
        </p:nvGraphicFramePr>
        <p:xfrm>
          <a:off x="1056000" y="3525043"/>
          <a:ext cx="10080000" cy="2377440"/>
        </p:xfrm>
        <a:graphic>
          <a:graphicData uri="http://schemas.openxmlformats.org/drawingml/2006/table">
            <a:tbl>
              <a:tblPr firstRow="1" bandRow="1">
                <a:tableStyleId>{073A0DAA-6AF3-43AB-8588-CEC1D06C72B9}</a:tableStyleId>
              </a:tblPr>
              <a:tblGrid>
                <a:gridCol w="5040000">
                  <a:extLst>
                    <a:ext uri="{9D8B030D-6E8A-4147-A177-3AD203B41FA5}">
                      <a16:colId xmlns:a16="http://schemas.microsoft.com/office/drawing/2014/main" val="1104386872"/>
                    </a:ext>
                  </a:extLst>
                </a:gridCol>
                <a:gridCol w="5040000">
                  <a:extLst>
                    <a:ext uri="{9D8B030D-6E8A-4147-A177-3AD203B41FA5}">
                      <a16:colId xmlns:a16="http://schemas.microsoft.com/office/drawing/2014/main" val="2359580429"/>
                    </a:ext>
                  </a:extLst>
                </a:gridCol>
              </a:tblGrid>
              <a:tr h="370840">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b="1" dirty="0"/>
                        <a:t>Exempel på risker inom avdelningen</a:t>
                      </a:r>
                    </a:p>
                    <a:p>
                      <a:endParaRPr lang="sv-SE" dirty="0"/>
                    </a:p>
                  </a:txBody>
                  <a:tcP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b="1" dirty="0"/>
                        <a:t>Exempel på planerade åtgärder inom avdelningen</a:t>
                      </a:r>
                      <a:endParaRPr lang="sv-SE" dirty="0"/>
                    </a:p>
                    <a:p>
                      <a:endParaRPr lang="sv-SE" dirty="0"/>
                    </a:p>
                  </a:txBody>
                  <a:tcPr/>
                </a:tc>
                <a:extLst>
                  <a:ext uri="{0D108BD9-81ED-4DB2-BD59-A6C34878D82A}">
                    <a16:rowId xmlns:a16="http://schemas.microsoft.com/office/drawing/2014/main" val="3858433194"/>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sv-SE" i="1" dirty="0"/>
                        <a:t>[Ta bort denna text och beskriv några av riskerna som upptäckts på arbetsplatserna inom avdelningen.]</a:t>
                      </a:r>
                    </a:p>
                    <a:p>
                      <a:endParaRPr lang="sv-SE" dirty="0"/>
                    </a:p>
                  </a:txBody>
                  <a:tcP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i="1" dirty="0"/>
                        <a:t>[Ta bort denna text och beskriv några av åtgärderna som arbetsplatserna valt att göra för att minska eller helt ta bort risken för diskriminering.]</a:t>
                      </a:r>
                    </a:p>
                    <a:p>
                      <a:endParaRPr lang="sv-SE" dirty="0"/>
                    </a:p>
                  </a:txBody>
                  <a:tcPr/>
                </a:tc>
                <a:extLst>
                  <a:ext uri="{0D108BD9-81ED-4DB2-BD59-A6C34878D82A}">
                    <a16:rowId xmlns:a16="http://schemas.microsoft.com/office/drawing/2014/main" val="1542507385"/>
                  </a:ext>
                </a:extLst>
              </a:tr>
            </a:tbl>
          </a:graphicData>
        </a:graphic>
      </p:graphicFrame>
    </p:spTree>
    <p:extLst>
      <p:ext uri="{BB962C8B-B14F-4D97-AF65-F5344CB8AC3E}">
        <p14:creationId xmlns:p14="http://schemas.microsoft.com/office/powerpoint/2010/main" val="1402183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513DB1-79FD-86F8-D487-7DA296F54856}"/>
              </a:ext>
            </a:extLst>
          </p:cNvPr>
          <p:cNvSpPr>
            <a:spLocks noGrp="1"/>
          </p:cNvSpPr>
          <p:nvPr>
            <p:ph type="title"/>
          </p:nvPr>
        </p:nvSpPr>
        <p:spPr/>
        <p:txBody>
          <a:bodyPr>
            <a:normAutofit fontScale="90000"/>
          </a:bodyPr>
          <a:lstStyle/>
          <a:p>
            <a:r>
              <a:rPr lang="sv-SE" dirty="0"/>
              <a:t>Aktiviteter sprungna ur förra årets uppföljning av SAM</a:t>
            </a:r>
          </a:p>
        </p:txBody>
      </p:sp>
      <p:sp>
        <p:nvSpPr>
          <p:cNvPr id="5" name="Platshållare för innehåll 4">
            <a:extLst>
              <a:ext uri="{FF2B5EF4-FFF2-40B4-BE49-F238E27FC236}">
                <a16:creationId xmlns:a16="http://schemas.microsoft.com/office/drawing/2014/main" id="{4C8D89F8-0BF8-D1BA-9AE8-0A4EBA792802}"/>
              </a:ext>
            </a:extLst>
          </p:cNvPr>
          <p:cNvSpPr>
            <a:spLocks noGrp="1"/>
          </p:cNvSpPr>
          <p:nvPr>
            <p:ph idx="11"/>
          </p:nvPr>
        </p:nvSpPr>
        <p:spPr/>
        <p:txBody>
          <a:bodyPr/>
          <a:lstStyle/>
          <a:p>
            <a:pPr marL="0" indent="0">
              <a:buNone/>
            </a:pPr>
            <a:r>
              <a:rPr lang="sv-SE" i="1" dirty="0"/>
              <a:t>[Ta bort denna text och beskriv aktiviteter som arbetsplatserna på avdelningen inte löste under förra året och som de fortsätter arbeta med detta år. Försök att hitta något som genomsyrar hela verksamhetsområdet eller beskriv hur diversifierad avdelningen är med exempel från olika arbetsplatser.]</a:t>
            </a:r>
          </a:p>
          <a:p>
            <a:pPr marL="0" indent="0">
              <a:buNone/>
            </a:pPr>
            <a:endParaRPr lang="sv-SE" dirty="0"/>
          </a:p>
        </p:txBody>
      </p:sp>
    </p:spTree>
    <p:extLst>
      <p:ext uri="{BB962C8B-B14F-4D97-AF65-F5344CB8AC3E}">
        <p14:creationId xmlns:p14="http://schemas.microsoft.com/office/powerpoint/2010/main" val="946672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2C7F5D-5A0F-9CA6-1D00-F1255D05824D}"/>
              </a:ext>
            </a:extLst>
          </p:cNvPr>
          <p:cNvSpPr>
            <a:spLocks noGrp="1"/>
          </p:cNvSpPr>
          <p:nvPr>
            <p:ph type="title"/>
          </p:nvPr>
        </p:nvSpPr>
        <p:spPr/>
        <p:txBody>
          <a:bodyPr/>
          <a:lstStyle/>
          <a:p>
            <a:r>
              <a:rPr lang="sv-SE" dirty="0"/>
              <a:t>Chefernas arbetsmiljö</a:t>
            </a:r>
          </a:p>
        </p:txBody>
      </p:sp>
      <p:sp>
        <p:nvSpPr>
          <p:cNvPr id="7" name="Platshållare för text 6">
            <a:extLst>
              <a:ext uri="{FF2B5EF4-FFF2-40B4-BE49-F238E27FC236}">
                <a16:creationId xmlns:a16="http://schemas.microsoft.com/office/drawing/2014/main" id="{55D7776E-9969-B12A-F151-CAF9E843B0A0}"/>
              </a:ext>
            </a:extLst>
          </p:cNvPr>
          <p:cNvSpPr>
            <a:spLocks noGrp="1"/>
          </p:cNvSpPr>
          <p:nvPr>
            <p:ph sz="half" idx="1"/>
          </p:nvPr>
        </p:nvSpPr>
        <p:spPr/>
        <p:txBody>
          <a:bodyPr>
            <a:normAutofit fontScale="85000" lnSpcReduction="20000"/>
          </a:bodyPr>
          <a:lstStyle/>
          <a:p>
            <a:pPr marL="0" indent="0">
              <a:buNone/>
            </a:pPr>
            <a:r>
              <a:rPr lang="sv-SE" b="1" dirty="0"/>
              <a:t>Har </a:t>
            </a:r>
            <a:r>
              <a:rPr lang="sv-SE" b="1" dirty="0" err="1"/>
              <a:t>arbetsmiljöronder</a:t>
            </a:r>
            <a:r>
              <a:rPr lang="sv-SE" b="1" dirty="0"/>
              <a:t> genomförts i alla chefsgrupper?</a:t>
            </a:r>
          </a:p>
          <a:p>
            <a:pPr marL="0" indent="0">
              <a:buNone/>
            </a:pPr>
            <a:r>
              <a:rPr lang="sv-SE" i="1" dirty="0"/>
              <a:t>[Ja/nej, exempel 5 av 7 grupper har genomfört </a:t>
            </a:r>
            <a:r>
              <a:rPr lang="sv-SE" i="1" dirty="0" err="1"/>
              <a:t>arbetsmiljörond</a:t>
            </a:r>
            <a:r>
              <a:rPr lang="sv-SE" i="1" dirty="0"/>
              <a:t>]</a:t>
            </a:r>
          </a:p>
          <a:p>
            <a:pPr marL="0" indent="0">
              <a:buNone/>
            </a:pPr>
            <a:endParaRPr lang="sv-SE" i="1" dirty="0"/>
          </a:p>
          <a:p>
            <a:pPr marL="0" indent="0">
              <a:buNone/>
            </a:pPr>
            <a:r>
              <a:rPr lang="sv-SE" b="1" dirty="0"/>
              <a:t>Finns handlingsplaner för att arbeta med chefsgruppernas resultat från medarbetarundersökningen?</a:t>
            </a:r>
          </a:p>
          <a:p>
            <a:pPr marL="0" indent="0">
              <a:buNone/>
            </a:pPr>
            <a:r>
              <a:rPr lang="sv-SE" i="1" dirty="0"/>
              <a:t>[Ja/nej, exempel 5 av 7 grupper har handlingsplaner.]</a:t>
            </a:r>
          </a:p>
          <a:p>
            <a:pPr marL="0" indent="0">
              <a:buNone/>
            </a:pPr>
            <a:endParaRPr lang="sv-SE" b="1" i="1" dirty="0"/>
          </a:p>
          <a:p>
            <a:pPr marL="0" indent="0">
              <a:buNone/>
            </a:pPr>
            <a:endParaRPr lang="sv-SE" b="1" dirty="0"/>
          </a:p>
          <a:p>
            <a:pPr marL="0" indent="0">
              <a:buNone/>
            </a:pPr>
            <a:r>
              <a:rPr lang="sv-SE" b="1" dirty="0"/>
              <a:t>Finns det skyddsombud i de olika chefsgrupperna?</a:t>
            </a:r>
          </a:p>
          <a:p>
            <a:pPr marL="0" indent="0">
              <a:buNone/>
            </a:pPr>
            <a:r>
              <a:rPr lang="sv-SE" i="1" dirty="0"/>
              <a:t>[Ja/nej, exempel 5 av 7 grupper har skyddsombud]</a:t>
            </a:r>
          </a:p>
        </p:txBody>
      </p:sp>
      <p:sp>
        <p:nvSpPr>
          <p:cNvPr id="9" name="Platshållare för innehåll 8">
            <a:extLst>
              <a:ext uri="{FF2B5EF4-FFF2-40B4-BE49-F238E27FC236}">
                <a16:creationId xmlns:a16="http://schemas.microsoft.com/office/drawing/2014/main" id="{3EE7F9A4-D97B-9935-A4B6-DD2345F71AD8}"/>
              </a:ext>
            </a:extLst>
          </p:cNvPr>
          <p:cNvSpPr>
            <a:spLocks noGrp="1"/>
          </p:cNvSpPr>
          <p:nvPr>
            <p:ph sz="half" idx="2"/>
          </p:nvPr>
        </p:nvSpPr>
        <p:spPr/>
        <p:txBody>
          <a:bodyPr vert="horz" lIns="0" tIns="0" rIns="0" bIns="0" rtlCol="0" anchor="t">
            <a:normAutofit/>
          </a:bodyPr>
          <a:lstStyle/>
          <a:p>
            <a:pPr marL="0" indent="0">
              <a:buNone/>
            </a:pPr>
            <a:r>
              <a:rPr lang="sv-SE" b="1" dirty="0"/>
              <a:t>Risker, styrkor och förbättringsområden i chefernas arbetsmiljö</a:t>
            </a:r>
          </a:p>
          <a:p>
            <a:pPr marL="0" indent="0">
              <a:buNone/>
            </a:pPr>
            <a:r>
              <a:rPr lang="sv-SE" i="1" dirty="0"/>
              <a:t>[Ta bort denna text och beskriv kortfattat vad som identifierats som risker, styrkor och förbättringsområden.]</a:t>
            </a:r>
          </a:p>
          <a:p>
            <a:pPr marL="0" indent="0">
              <a:buNone/>
            </a:pPr>
            <a:r>
              <a:rPr lang="sv-SE" b="1" dirty="0"/>
              <a:t>Arbetet framåt</a:t>
            </a:r>
          </a:p>
          <a:p>
            <a:pPr marL="0" indent="0">
              <a:buNone/>
            </a:pPr>
            <a:r>
              <a:rPr lang="sv-SE" i="1" dirty="0"/>
              <a:t>[Ta bort denna text och ge ett exempel på hur ni jobbar med att </a:t>
            </a:r>
            <a:r>
              <a:rPr lang="sv-SE" i="1" dirty="0" err="1"/>
              <a:t>bihålla</a:t>
            </a:r>
            <a:r>
              <a:rPr lang="sv-SE" i="1" dirty="0"/>
              <a:t> en styrka, minska/ta bort en risk eller jobba med ett förbättringsområde i chefsgruppen.]</a:t>
            </a:r>
          </a:p>
          <a:p>
            <a:pPr marL="229870" indent="-229870"/>
            <a:endParaRPr lang="sv-SE" dirty="0">
              <a:cs typeface="Arial" panose="020B0604020202020204"/>
            </a:endParaRPr>
          </a:p>
        </p:txBody>
      </p:sp>
    </p:spTree>
    <p:extLst>
      <p:ext uri="{BB962C8B-B14F-4D97-AF65-F5344CB8AC3E}">
        <p14:creationId xmlns:p14="http://schemas.microsoft.com/office/powerpoint/2010/main" val="2601657802"/>
      </p:ext>
    </p:extLst>
  </p:cSld>
  <p:clrMapOvr>
    <a:masterClrMapping/>
  </p:clrMapOvr>
</p:sld>
</file>

<file path=ppt/theme/theme1.xml><?xml version="1.0" encoding="utf-8"?>
<a:theme xmlns:a="http://schemas.openxmlformats.org/drawingml/2006/main" name="Göteborgs Stad – Blå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25306B14-F7E6-4A2B-8525-59B4B954653F}"/>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FD7EA642-345E-4342-B0F2-CFE2E145594E}"/>
    </a:ext>
  </a:extLst>
</a:theme>
</file>

<file path=ppt/theme/theme3.xml><?xml version="1.0" encoding="utf-8"?>
<a:theme xmlns:a="http://schemas.openxmlformats.org/drawingml/2006/main" name="Göteborgs Stad – Röd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200D22A8-B7FD-45A3-BBB1-0A904B73AB97}"/>
    </a:ext>
  </a:extLst>
</a:theme>
</file>

<file path=ppt/theme/theme4.xml><?xml version="1.0" encoding="utf-8"?>
<a:theme xmlns:a="http://schemas.openxmlformats.org/drawingml/2006/main" name="Göteborgs Stad – Turkos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54A2B455-6881-49D5-96F5-ECAE71A3DBB5}"/>
    </a:ext>
  </a:extLst>
</a:theme>
</file>

<file path=ppt/theme/theme5.xml><?xml version="1.0" encoding="utf-8"?>
<a:theme xmlns:a="http://schemas.openxmlformats.org/drawingml/2006/main" name="Göteborgs Stad – Rosa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85133F53-8364-4DC0-A54D-BD77E64EBCCA}"/>
    </a:ext>
  </a:extLst>
</a:theme>
</file>

<file path=ppt/theme/theme6.xml><?xml version="1.0" encoding="utf-8"?>
<a:theme xmlns:a="http://schemas.openxmlformats.org/drawingml/2006/main" name="Göteborgs Stad – Grön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8EC56795-7B58-43FB-89D9-6D1C42B3B5BA}"/>
    </a:ext>
  </a:extLst>
</a:theme>
</file>

<file path=ppt/theme/theme7.xml><?xml version="1.0" encoding="utf-8"?>
<a:theme xmlns:a="http://schemas.openxmlformats.org/drawingml/2006/main" name="Göteborgs Stad – Lila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ABEE15CC-4340-4A2E-B8CA-7FBF0CF479F8}"/>
    </a:ext>
  </a:extLst>
</a:theme>
</file>

<file path=ppt/theme/theme8.xml><?xml version="1.0" encoding="utf-8"?>
<a:theme xmlns:a="http://schemas.openxmlformats.org/drawingml/2006/main" name="Göteborgs Stad – Gul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5757A1EF-BB8E-46F1-A49C-0E23ABB7FAEB}"/>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10763523FDBEE41B711AA3F5F11EEDC" ma:contentTypeVersion="12" ma:contentTypeDescription="Skapa ett nytt dokument." ma:contentTypeScope="" ma:versionID="c31c72680a8878eca89beaa82464b87a">
  <xsd:schema xmlns:xsd="http://www.w3.org/2001/XMLSchema" xmlns:xs="http://www.w3.org/2001/XMLSchema" xmlns:p="http://schemas.microsoft.com/office/2006/metadata/properties" xmlns:ns2="8a30fb94-6e69-4b1d-9603-943695a1dc74" xmlns:ns3="276982f5-0229-4ae3-9c1f-d18bce81612b" targetNamespace="http://schemas.microsoft.com/office/2006/metadata/properties" ma:root="true" ma:fieldsID="664d82196195c5b280b0d0d82bf43a3c" ns2:_="" ns3:_="">
    <xsd:import namespace="8a30fb94-6e69-4b1d-9603-943695a1dc74"/>
    <xsd:import namespace="276982f5-0229-4ae3-9c1f-d18bce81612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Senasteinfo"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30fb94-6e69-4b1d-9603-943695a1dc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Senasteinfo" ma:index="12" nillable="true" ma:displayName="Senaste info" ma:format="Dropdown" ma:internalName="Senasteinfo">
      <xsd:simpleType>
        <xsd:restriction base="dms:Text">
          <xsd:maxLength value="255"/>
        </xsd:restrictio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Bildmarkeringar" ma:readOnly="false" ma:fieldId="{5cf76f15-5ced-4ddc-b409-7134ff3c332f}" ma:taxonomyMulti="true" ma:sspId="5ba0a079-088f-45e9-a2b8-c4105584005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6982f5-0229-4ae3-9c1f-d18bce81612b"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7aea7bf1-6f3a-4503-9e9f-f38e9a85d1d9}" ma:internalName="TaxCatchAll" ma:showField="CatchAllData" ma:web="276982f5-0229-4ae3-9c1f-d18bce8161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76982f5-0229-4ae3-9c1f-d18bce81612b" xsi:nil="true"/>
    <Senasteinfo xmlns="8a30fb94-6e69-4b1d-9603-943695a1dc74" xsi:nil="true"/>
    <lcf76f155ced4ddcb4097134ff3c332f xmlns="8a30fb94-6e69-4b1d-9603-943695a1dc7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4CDAD5-0030-43A6-80F7-526047DDB6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30fb94-6e69-4b1d-9603-943695a1dc74"/>
    <ds:schemaRef ds:uri="276982f5-0229-4ae3-9c1f-d18bce8161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84B47E-49B7-4410-9CC8-A5AFD2D06F85}">
  <ds:schemaRefs>
    <ds:schemaRef ds:uri="http://purl.org/dc/dcmitype/"/>
    <ds:schemaRef ds:uri="http://schemas.microsoft.com/office/infopath/2007/PartnerControls"/>
    <ds:schemaRef ds:uri="http://schemas.microsoft.com/office/2006/metadata/properties"/>
    <ds:schemaRef ds:uri="http://purl.org/dc/elements/1.1/"/>
    <ds:schemaRef ds:uri="http://www.w3.org/XML/1998/namespace"/>
    <ds:schemaRef ds:uri="http://purl.org/dc/terms/"/>
    <ds:schemaRef ds:uri="276982f5-0229-4ae3-9c1f-d18bce81612b"/>
    <ds:schemaRef ds:uri="http://schemas.openxmlformats.org/package/2006/metadata/core-properties"/>
    <ds:schemaRef ds:uri="http://schemas.microsoft.com/office/2006/documentManagement/types"/>
    <ds:schemaRef ds:uri="8a30fb94-6e69-4b1d-9603-943695a1dc74"/>
  </ds:schemaRefs>
</ds:datastoreItem>
</file>

<file path=customXml/itemProps3.xml><?xml version="1.0" encoding="utf-8"?>
<ds:datastoreItem xmlns:ds="http://schemas.openxmlformats.org/officeDocument/2006/customXml" ds:itemID="{C986ADAC-8E3B-4687-A116-49CCCCB14A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758</Words>
  <Application>Microsoft Office PowerPoint</Application>
  <PresentationFormat>Widescreen</PresentationFormat>
  <Paragraphs>74</Paragraphs>
  <Slides>10</Slides>
  <Notes>3</Notes>
  <HiddenSlides>0</HiddenSlides>
  <MMClips>0</MMClips>
  <ScaleCrop>false</ScaleCrop>
  <HeadingPairs>
    <vt:vector size="4" baseType="variant">
      <vt:variant>
        <vt:lpstr>Theme</vt:lpstr>
      </vt:variant>
      <vt:variant>
        <vt:i4>8</vt:i4>
      </vt:variant>
      <vt:variant>
        <vt:lpstr>Slide Titles</vt:lpstr>
      </vt:variant>
      <vt:variant>
        <vt:i4>10</vt:i4>
      </vt:variant>
    </vt:vector>
  </HeadingPairs>
  <TitlesOfParts>
    <vt:vector size="18" baseType="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Redovisning av årsplanering SAM – sammanfattning per avdelning  [Fyll i avdelning]</vt:lpstr>
      <vt:lpstr>Arbetsmiljöronder</vt:lpstr>
      <vt:lpstr>Organisatorisk och social arbetsmiljö</vt:lpstr>
      <vt:lpstr>Arbetsskador och tillbud</vt:lpstr>
      <vt:lpstr>Frisknärvaro och sjukfrånvaro</vt:lpstr>
      <vt:lpstr>Mål för att främja hälsa och motverka ohälsa</vt:lpstr>
      <vt:lpstr>Aktiva åtgärder utifrån Diskrimineringslagen</vt:lpstr>
      <vt:lpstr>Aktiviteter sprungna ur förra årets uppföljning av SAM</vt:lpstr>
      <vt:lpstr>Chefernas arbetsmiljö</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Ledningsgrupp  f.d. Majorna Linné</dc:title>
  <dc:creator>Amanda Lithammer</dc:creator>
  <cp:lastModifiedBy>Gunilla Hellén</cp:lastModifiedBy>
  <cp:revision>11</cp:revision>
  <cp:lastPrinted>2022-06-08T08:04:27Z</cp:lastPrinted>
  <dcterms:created xsi:type="dcterms:W3CDTF">2021-01-21T15:21:23Z</dcterms:created>
  <dcterms:modified xsi:type="dcterms:W3CDTF">2026-02-02T06:27:21Z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0x010100B10763523FDBEE41B711AA3F5F11EEDC</vt:lpwstr>
  </property>
  <property fmtid="{D5CDD505-2E9C-101B-9397-08002B2CF9AE}" pid="3" name="MediaServiceImageTags">
    <vt:lpwstr/>
  </property>
</Properties>
</file>